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Lst>
  <p:sldSz cy="5143500" cx="9144000"/>
  <p:notesSz cx="6858000" cy="9144000"/>
  <p:embeddedFontLst>
    <p:embeddedFont>
      <p:font typeface="Libre Franklin"/>
      <p:regular r:id="rId14"/>
      <p:bold r:id="rId15"/>
      <p:italic r:id="rId16"/>
      <p:boldItalic r:id="rId1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LibreFranklin-bold.fntdata"/><Relationship Id="rId14" Type="http://schemas.openxmlformats.org/officeDocument/2006/relationships/font" Target="fonts/LibreFranklin-regular.fntdata"/><Relationship Id="rId17" Type="http://schemas.openxmlformats.org/officeDocument/2006/relationships/font" Target="fonts/LibreFranklin-boldItalic.fntdata"/><Relationship Id="rId16" Type="http://schemas.openxmlformats.org/officeDocument/2006/relationships/font" Target="fonts/LibreFranklin-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3792db68cec_0_1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3792db68cec_0_1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3792db68cec_0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g3792db68cec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6" name="Google Shape;66;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g3792db68cec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 name="Google Shape;79;g3792db68cec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3792db68cec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3792db68cec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3792db68cec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3792db68cec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3792db68cec_0_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3792db68cec_0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3792db68cec_0_1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3792db68cec_0_1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www.livenetzero.org" TargetMode="Externa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26.png"/><Relationship Id="rId4" Type="http://schemas.openxmlformats.org/officeDocument/2006/relationships/image" Target="../media/image6.png"/><Relationship Id="rId5"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xml"/><Relationship Id="rId3" Type="http://schemas.openxmlformats.org/officeDocument/2006/relationships/image" Target="../media/image15.png"/><Relationship Id="rId4" Type="http://schemas.openxmlformats.org/officeDocument/2006/relationships/image" Target="../media/image2.png"/><Relationship Id="rId5" Type="http://schemas.openxmlformats.org/officeDocument/2006/relationships/image" Target="../media/image17.png"/><Relationship Id="rId6" Type="http://schemas.openxmlformats.org/officeDocument/2006/relationships/image" Target="../media/image1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xml"/><Relationship Id="rId3" Type="http://schemas.openxmlformats.org/officeDocument/2006/relationships/image" Target="../media/image5.png"/><Relationship Id="rId4" Type="http://schemas.openxmlformats.org/officeDocument/2006/relationships/image" Target="../media/image8.png"/><Relationship Id="rId5" Type="http://schemas.openxmlformats.org/officeDocument/2006/relationships/image" Target="../media/image9.png"/><Relationship Id="rId6"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xml"/><Relationship Id="rId3" Type="http://schemas.openxmlformats.org/officeDocument/2006/relationships/image" Target="../media/image12.png"/><Relationship Id="rId4" Type="http://schemas.openxmlformats.org/officeDocument/2006/relationships/image" Target="../media/image18.png"/><Relationship Id="rId5" Type="http://schemas.openxmlformats.org/officeDocument/2006/relationships/image" Target="../media/image14.png"/><Relationship Id="rId6"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xml"/><Relationship Id="rId3" Type="http://schemas.openxmlformats.org/officeDocument/2006/relationships/image" Target="../media/image23.png"/><Relationship Id="rId4" Type="http://schemas.openxmlformats.org/officeDocument/2006/relationships/image" Target="../media/image19.png"/><Relationship Id="rId5" Type="http://schemas.openxmlformats.org/officeDocument/2006/relationships/image" Target="../media/image10.png"/><Relationship Id="rId6"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xml"/><Relationship Id="rId3" Type="http://schemas.openxmlformats.org/officeDocument/2006/relationships/image" Target="../media/image25.png"/><Relationship Id="rId4" Type="http://schemas.openxmlformats.org/officeDocument/2006/relationships/image" Target="../media/image20.png"/><Relationship Id="rId5" Type="http://schemas.openxmlformats.org/officeDocument/2006/relationships/image" Target="../media/image29.png"/><Relationship Id="rId6" Type="http://schemas.openxmlformats.org/officeDocument/2006/relationships/image" Target="../media/image1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xml"/><Relationship Id="rId3" Type="http://schemas.openxmlformats.org/officeDocument/2006/relationships/image" Target="../media/image27.png"/><Relationship Id="rId4" Type="http://schemas.openxmlformats.org/officeDocument/2006/relationships/image" Target="../media/image21.png"/><Relationship Id="rId5" Type="http://schemas.openxmlformats.org/officeDocument/2006/relationships/image" Target="../media/image22.png"/><Relationship Id="rId6" Type="http://schemas.openxmlformats.org/officeDocument/2006/relationships/image" Target="../media/image28.png"/><Relationship Id="rId7"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idx="1" type="subTitle"/>
          </p:nvPr>
        </p:nvSpPr>
        <p:spPr>
          <a:xfrm>
            <a:off x="1569163" y="3086700"/>
            <a:ext cx="6005700" cy="1766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1500">
                <a:solidFill>
                  <a:schemeClr val="dk1"/>
                </a:solidFill>
                <a:latin typeface="Libre Franklin"/>
                <a:ea typeface="Libre Franklin"/>
                <a:cs typeface="Libre Franklin"/>
                <a:sym typeface="Libre Franklin"/>
              </a:rPr>
              <a:t>Your class can complete up to 10 of the following Challenges and be eligible to win cash prizes by entering on or before 15 November 2025!</a:t>
            </a:r>
            <a:endParaRPr b="1" sz="1500">
              <a:solidFill>
                <a:schemeClr val="dk1"/>
              </a:solidFill>
              <a:latin typeface="Libre Franklin"/>
              <a:ea typeface="Libre Franklin"/>
              <a:cs typeface="Libre Franklin"/>
              <a:sym typeface="Libre Franklin"/>
            </a:endParaRPr>
          </a:p>
          <a:p>
            <a:pPr indent="0" lvl="0" marL="0" rtl="0" algn="ctr">
              <a:spcBef>
                <a:spcPts val="0"/>
              </a:spcBef>
              <a:spcAft>
                <a:spcPts val="0"/>
              </a:spcAft>
              <a:buNone/>
            </a:pPr>
            <a:r>
              <a:t/>
            </a:r>
            <a:endParaRPr b="1" sz="1500">
              <a:solidFill>
                <a:schemeClr val="dk1"/>
              </a:solidFill>
              <a:latin typeface="Libre Franklin"/>
              <a:ea typeface="Libre Franklin"/>
              <a:cs typeface="Libre Franklin"/>
              <a:sym typeface="Libre Franklin"/>
            </a:endParaRPr>
          </a:p>
          <a:p>
            <a:pPr indent="0" lvl="0" marL="0" rtl="0" algn="ctr">
              <a:spcBef>
                <a:spcPts val="0"/>
              </a:spcBef>
              <a:spcAft>
                <a:spcPts val="0"/>
              </a:spcAft>
              <a:buNone/>
            </a:pPr>
            <a:r>
              <a:rPr b="1" lang="en" sz="1500">
                <a:solidFill>
                  <a:schemeClr val="dk1"/>
                </a:solidFill>
                <a:latin typeface="Libre Franklin"/>
                <a:ea typeface="Libre Franklin"/>
                <a:cs typeface="Libre Franklin"/>
                <a:sym typeface="Libre Franklin"/>
              </a:rPr>
              <a:t>Register and get the instructions at </a:t>
            </a:r>
            <a:r>
              <a:rPr b="1" lang="en" sz="1500" u="sng">
                <a:solidFill>
                  <a:schemeClr val="hlink"/>
                </a:solidFill>
                <a:latin typeface="Libre Franklin"/>
                <a:ea typeface="Libre Franklin"/>
                <a:cs typeface="Libre Franklin"/>
                <a:sym typeface="Libre Franklin"/>
                <a:hlinkClick r:id="rId3"/>
              </a:rPr>
              <a:t>www.LiveNetZero.org</a:t>
            </a:r>
            <a:endParaRPr b="1" sz="1500">
              <a:solidFill>
                <a:schemeClr val="dk1"/>
              </a:solidFill>
              <a:latin typeface="Libre Franklin"/>
              <a:ea typeface="Libre Franklin"/>
              <a:cs typeface="Libre Franklin"/>
              <a:sym typeface="Libre Franklin"/>
            </a:endParaRPr>
          </a:p>
          <a:p>
            <a:pPr indent="0" lvl="0" marL="0" rtl="0" algn="ctr">
              <a:spcBef>
                <a:spcPts val="0"/>
              </a:spcBef>
              <a:spcAft>
                <a:spcPts val="0"/>
              </a:spcAft>
              <a:buNone/>
            </a:pPr>
            <a:r>
              <a:t/>
            </a:r>
            <a:endParaRPr b="1" sz="1500">
              <a:solidFill>
                <a:schemeClr val="dk1"/>
              </a:solidFill>
              <a:latin typeface="Libre Franklin"/>
              <a:ea typeface="Libre Franklin"/>
              <a:cs typeface="Libre Franklin"/>
              <a:sym typeface="Libre Franklin"/>
            </a:endParaRPr>
          </a:p>
          <a:p>
            <a:pPr indent="0" lvl="0" marL="0" rtl="0" algn="ctr">
              <a:spcBef>
                <a:spcPts val="0"/>
              </a:spcBef>
              <a:spcAft>
                <a:spcPts val="0"/>
              </a:spcAft>
              <a:buNone/>
            </a:pPr>
            <a:r>
              <a:rPr lang="en" sz="1500">
                <a:solidFill>
                  <a:schemeClr val="dk1"/>
                </a:solidFill>
                <a:latin typeface="Libre Franklin"/>
                <a:ea typeface="Libre Franklin"/>
                <a:cs typeface="Libre Franklin"/>
                <a:sym typeface="Libre Franklin"/>
              </a:rPr>
              <a:t>English &amp; French slides.</a:t>
            </a:r>
            <a:endParaRPr sz="1500">
              <a:solidFill>
                <a:schemeClr val="dk1"/>
              </a:solidFill>
              <a:latin typeface="Libre Franklin"/>
              <a:ea typeface="Libre Franklin"/>
              <a:cs typeface="Libre Franklin"/>
              <a:sym typeface="Libre Franklin"/>
            </a:endParaRPr>
          </a:p>
        </p:txBody>
      </p:sp>
      <p:sp>
        <p:nvSpPr>
          <p:cNvPr id="55" name="Google Shape;55;p13"/>
          <p:cNvSpPr txBox="1"/>
          <p:nvPr>
            <p:ph type="ctrTitle"/>
          </p:nvPr>
        </p:nvSpPr>
        <p:spPr>
          <a:xfrm>
            <a:off x="2491750" y="2160775"/>
            <a:ext cx="4000500" cy="8490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b="1" lang="en" sz="2500">
                <a:solidFill>
                  <a:srgbClr val="351C75"/>
                </a:solidFill>
                <a:latin typeface="Libre Franklin"/>
                <a:ea typeface="Libre Franklin"/>
                <a:cs typeface="Libre Franklin"/>
                <a:sym typeface="Libre Franklin"/>
              </a:rPr>
              <a:t>Join the </a:t>
            </a:r>
            <a:r>
              <a:rPr b="1" lang="en" sz="2500">
                <a:solidFill>
                  <a:srgbClr val="351C75"/>
                </a:solidFill>
                <a:latin typeface="Libre Franklin"/>
                <a:ea typeface="Libre Franklin"/>
                <a:cs typeface="Libre Franklin"/>
                <a:sym typeface="Libre Franklin"/>
              </a:rPr>
              <a:t>Live</a:t>
            </a:r>
            <a:r>
              <a:rPr b="1" lang="en" sz="2500">
                <a:solidFill>
                  <a:srgbClr val="351C75"/>
                </a:solidFill>
                <a:latin typeface="Libre Franklin"/>
                <a:ea typeface="Libre Franklin"/>
                <a:cs typeface="Libre Franklin"/>
                <a:sym typeface="Libre Franklin"/>
              </a:rPr>
              <a:t> Net Zero 2025 Classroom Challenge</a:t>
            </a:r>
            <a:endParaRPr b="1" sz="2500">
              <a:solidFill>
                <a:srgbClr val="351C75"/>
              </a:solidFill>
              <a:latin typeface="Libre Franklin"/>
              <a:ea typeface="Libre Franklin"/>
              <a:cs typeface="Libre Franklin"/>
              <a:sym typeface="Libre Franklin"/>
            </a:endParaRPr>
          </a:p>
        </p:txBody>
      </p:sp>
      <p:pic>
        <p:nvPicPr>
          <p:cNvPr id="56" name="Google Shape;56;p13"/>
          <p:cNvPicPr preferRelativeResize="0"/>
          <p:nvPr/>
        </p:nvPicPr>
        <p:blipFill>
          <a:blip r:embed="rId4">
            <a:alphaModFix/>
          </a:blip>
          <a:stretch>
            <a:fillRect/>
          </a:stretch>
        </p:blipFill>
        <p:spPr>
          <a:xfrm>
            <a:off x="3057113" y="297625"/>
            <a:ext cx="3029775" cy="15876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pic>
        <p:nvPicPr>
          <p:cNvPr id="61" name="Google Shape;61;p14"/>
          <p:cNvPicPr preferRelativeResize="0"/>
          <p:nvPr/>
        </p:nvPicPr>
        <p:blipFill>
          <a:blip r:embed="rId3">
            <a:alphaModFix/>
          </a:blip>
          <a:stretch>
            <a:fillRect/>
          </a:stretch>
        </p:blipFill>
        <p:spPr>
          <a:xfrm>
            <a:off x="171227" y="802900"/>
            <a:ext cx="4796750" cy="3645725"/>
          </a:xfrm>
          <a:prstGeom prst="rect">
            <a:avLst/>
          </a:prstGeom>
          <a:noFill/>
          <a:ln>
            <a:noFill/>
          </a:ln>
        </p:spPr>
      </p:pic>
      <p:pic>
        <p:nvPicPr>
          <p:cNvPr id="62" name="Google Shape;62;p14"/>
          <p:cNvPicPr preferRelativeResize="0"/>
          <p:nvPr/>
        </p:nvPicPr>
        <p:blipFill>
          <a:blip r:embed="rId4">
            <a:alphaModFix/>
          </a:blip>
          <a:stretch>
            <a:fillRect/>
          </a:stretch>
        </p:blipFill>
        <p:spPr>
          <a:xfrm>
            <a:off x="5089852" y="2471375"/>
            <a:ext cx="3863600" cy="2023015"/>
          </a:xfrm>
          <a:prstGeom prst="rect">
            <a:avLst/>
          </a:prstGeom>
          <a:noFill/>
          <a:ln>
            <a:noFill/>
          </a:ln>
        </p:spPr>
      </p:pic>
      <p:pic>
        <p:nvPicPr>
          <p:cNvPr id="63" name="Google Shape;63;p14"/>
          <p:cNvPicPr preferRelativeResize="0"/>
          <p:nvPr/>
        </p:nvPicPr>
        <p:blipFill>
          <a:blip r:embed="rId5">
            <a:alphaModFix/>
          </a:blip>
          <a:stretch>
            <a:fillRect/>
          </a:stretch>
        </p:blipFill>
        <p:spPr>
          <a:xfrm>
            <a:off x="5555350" y="802899"/>
            <a:ext cx="2739875" cy="14357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sp>
        <p:nvSpPr>
          <p:cNvPr id="68" name="Google Shape;68;p15"/>
          <p:cNvSpPr txBox="1"/>
          <p:nvPr>
            <p:ph idx="1" type="body"/>
          </p:nvPr>
        </p:nvSpPr>
        <p:spPr>
          <a:xfrm>
            <a:off x="296925" y="111600"/>
            <a:ext cx="2740800" cy="6051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b="1" lang="en">
                <a:solidFill>
                  <a:srgbClr val="351C75"/>
                </a:solidFill>
                <a:latin typeface="Libre Franklin"/>
                <a:ea typeface="Libre Franklin"/>
                <a:cs typeface="Libre Franklin"/>
                <a:sym typeface="Libre Franklin"/>
              </a:rPr>
              <a:t>Our Homes &amp; Energy</a:t>
            </a:r>
            <a:endParaRPr b="1">
              <a:solidFill>
                <a:srgbClr val="351C75"/>
              </a:solidFill>
              <a:latin typeface="Libre Franklin"/>
              <a:ea typeface="Libre Franklin"/>
              <a:cs typeface="Libre Franklin"/>
              <a:sym typeface="Libre Franklin"/>
            </a:endParaRPr>
          </a:p>
        </p:txBody>
      </p:sp>
      <p:pic>
        <p:nvPicPr>
          <p:cNvPr id="69" name="Google Shape;69;p15"/>
          <p:cNvPicPr preferRelativeResize="0"/>
          <p:nvPr/>
        </p:nvPicPr>
        <p:blipFill>
          <a:blip r:embed="rId3">
            <a:alphaModFix/>
          </a:blip>
          <a:stretch>
            <a:fillRect/>
          </a:stretch>
        </p:blipFill>
        <p:spPr>
          <a:xfrm>
            <a:off x="2815038" y="868600"/>
            <a:ext cx="1904978" cy="1266825"/>
          </a:xfrm>
          <a:prstGeom prst="rect">
            <a:avLst/>
          </a:prstGeom>
          <a:noFill/>
          <a:ln>
            <a:noFill/>
          </a:ln>
        </p:spPr>
      </p:pic>
      <p:sp>
        <p:nvSpPr>
          <p:cNvPr id="70" name="Google Shape;70;p15"/>
          <p:cNvSpPr txBox="1"/>
          <p:nvPr/>
        </p:nvSpPr>
        <p:spPr>
          <a:xfrm>
            <a:off x="296913" y="868588"/>
            <a:ext cx="2305500" cy="1132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1100">
                <a:solidFill>
                  <a:schemeClr val="dk1"/>
                </a:solidFill>
              </a:rPr>
              <a:t>Power Down Challenge</a:t>
            </a:r>
            <a:endParaRPr b="1" sz="1100">
              <a:solidFill>
                <a:schemeClr val="dk1"/>
              </a:solidFill>
            </a:endParaRPr>
          </a:p>
          <a:p>
            <a:pPr indent="0" lvl="0" marL="0" rtl="0" algn="l">
              <a:lnSpc>
                <a:spcPct val="115000"/>
              </a:lnSpc>
              <a:spcBef>
                <a:spcPts val="0"/>
              </a:spcBef>
              <a:spcAft>
                <a:spcPts val="0"/>
              </a:spcAft>
              <a:buNone/>
            </a:pPr>
            <a:r>
              <a:rPr lang="en" sz="1100">
                <a:solidFill>
                  <a:schemeClr val="dk1"/>
                </a:solidFill>
              </a:rPr>
              <a:t>Track your device use and try cutting back for a day. Reflect on how it affects your habits, energy use and mood.</a:t>
            </a:r>
            <a:endParaRPr/>
          </a:p>
        </p:txBody>
      </p:sp>
      <p:sp>
        <p:nvSpPr>
          <p:cNvPr id="71" name="Google Shape;71;p15"/>
          <p:cNvSpPr txBox="1"/>
          <p:nvPr/>
        </p:nvSpPr>
        <p:spPr>
          <a:xfrm>
            <a:off x="4950238" y="893075"/>
            <a:ext cx="2305500" cy="1327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1100">
                <a:solidFill>
                  <a:schemeClr val="dk1"/>
                </a:solidFill>
              </a:rPr>
              <a:t>Water-Wise Challenge</a:t>
            </a:r>
            <a:endParaRPr b="1" sz="1100">
              <a:solidFill>
                <a:schemeClr val="dk1"/>
              </a:solidFill>
            </a:endParaRPr>
          </a:p>
          <a:p>
            <a:pPr indent="0" lvl="0" marL="0" rtl="0" algn="l">
              <a:lnSpc>
                <a:spcPct val="115000"/>
              </a:lnSpc>
              <a:spcBef>
                <a:spcPts val="0"/>
              </a:spcBef>
              <a:spcAft>
                <a:spcPts val="0"/>
              </a:spcAft>
              <a:buNone/>
            </a:pPr>
            <a:r>
              <a:rPr lang="en" sz="1100">
                <a:solidFill>
                  <a:schemeClr val="dk1"/>
                </a:solidFill>
              </a:rPr>
              <a:t>Track your water use and explore traditional or cultural connections to water. Create a personal pledge to reduce waste or honour water in your daily life.</a:t>
            </a:r>
            <a:endParaRPr/>
          </a:p>
        </p:txBody>
      </p:sp>
      <p:pic>
        <p:nvPicPr>
          <p:cNvPr id="72" name="Google Shape;72;p15"/>
          <p:cNvPicPr preferRelativeResize="0"/>
          <p:nvPr/>
        </p:nvPicPr>
        <p:blipFill>
          <a:blip r:embed="rId4">
            <a:alphaModFix/>
          </a:blip>
          <a:stretch>
            <a:fillRect/>
          </a:stretch>
        </p:blipFill>
        <p:spPr>
          <a:xfrm>
            <a:off x="7363788" y="893075"/>
            <a:ext cx="1613075" cy="1217875"/>
          </a:xfrm>
          <a:prstGeom prst="rect">
            <a:avLst/>
          </a:prstGeom>
          <a:noFill/>
          <a:ln>
            <a:noFill/>
          </a:ln>
        </p:spPr>
      </p:pic>
      <p:sp>
        <p:nvSpPr>
          <p:cNvPr id="73" name="Google Shape;73;p15"/>
          <p:cNvSpPr txBox="1"/>
          <p:nvPr/>
        </p:nvSpPr>
        <p:spPr>
          <a:xfrm>
            <a:off x="5101528" y="3861175"/>
            <a:ext cx="3767100" cy="938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1100">
                <a:solidFill>
                  <a:schemeClr val="dk1"/>
                </a:solidFill>
              </a:rPr>
              <a:t>Green Building Challenge</a:t>
            </a:r>
            <a:endParaRPr b="1" sz="1100">
              <a:solidFill>
                <a:schemeClr val="dk1"/>
              </a:solidFill>
            </a:endParaRPr>
          </a:p>
          <a:p>
            <a:pPr indent="0" lvl="0" marL="0" rtl="0" algn="l">
              <a:lnSpc>
                <a:spcPct val="115000"/>
              </a:lnSpc>
              <a:spcBef>
                <a:spcPts val="0"/>
              </a:spcBef>
              <a:spcAft>
                <a:spcPts val="0"/>
              </a:spcAft>
              <a:buNone/>
            </a:pPr>
            <a:r>
              <a:rPr lang="en" sz="1100">
                <a:solidFill>
                  <a:schemeClr val="dk1"/>
                </a:solidFill>
              </a:rPr>
              <a:t>Design a low-impact home, classroom or building using sustainable features. Learn where homes waste energy and how we can do better.</a:t>
            </a:r>
            <a:endParaRPr/>
          </a:p>
        </p:txBody>
      </p:sp>
      <p:pic>
        <p:nvPicPr>
          <p:cNvPr id="74" name="Google Shape;74;p15"/>
          <p:cNvPicPr preferRelativeResize="0"/>
          <p:nvPr/>
        </p:nvPicPr>
        <p:blipFill>
          <a:blip r:embed="rId5">
            <a:alphaModFix/>
          </a:blip>
          <a:stretch>
            <a:fillRect/>
          </a:stretch>
        </p:blipFill>
        <p:spPr>
          <a:xfrm>
            <a:off x="7398925" y="2728375"/>
            <a:ext cx="1542825" cy="1025975"/>
          </a:xfrm>
          <a:prstGeom prst="rect">
            <a:avLst/>
          </a:prstGeom>
          <a:noFill/>
          <a:ln>
            <a:noFill/>
          </a:ln>
        </p:spPr>
      </p:pic>
      <p:sp>
        <p:nvSpPr>
          <p:cNvPr id="75" name="Google Shape;75;p15"/>
          <p:cNvSpPr txBox="1"/>
          <p:nvPr/>
        </p:nvSpPr>
        <p:spPr>
          <a:xfrm>
            <a:off x="181563" y="2674963"/>
            <a:ext cx="2536200" cy="1132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1100">
                <a:solidFill>
                  <a:schemeClr val="dk1"/>
                </a:solidFill>
              </a:rPr>
              <a:t>Cold-Wash Challenge (Take-Home)</a:t>
            </a:r>
            <a:endParaRPr b="1" sz="1100">
              <a:solidFill>
                <a:schemeClr val="dk1"/>
              </a:solidFill>
            </a:endParaRPr>
          </a:p>
          <a:p>
            <a:pPr indent="0" lvl="0" marL="0" rtl="0" algn="l">
              <a:lnSpc>
                <a:spcPct val="115000"/>
              </a:lnSpc>
              <a:spcBef>
                <a:spcPts val="0"/>
              </a:spcBef>
              <a:spcAft>
                <a:spcPts val="0"/>
              </a:spcAft>
              <a:buNone/>
            </a:pPr>
            <a:r>
              <a:rPr lang="en" sz="1100">
                <a:solidFill>
                  <a:schemeClr val="dk1"/>
                </a:solidFill>
              </a:rPr>
              <a:t>Encourage your household to switch from hot to cold water laundry for a week to save energy. Track results and share how it went.</a:t>
            </a:r>
            <a:endParaRPr/>
          </a:p>
        </p:txBody>
      </p:sp>
      <p:pic>
        <p:nvPicPr>
          <p:cNvPr id="76" name="Google Shape;76;p15"/>
          <p:cNvPicPr preferRelativeResize="0"/>
          <p:nvPr/>
        </p:nvPicPr>
        <p:blipFill>
          <a:blip r:embed="rId6">
            <a:alphaModFix/>
          </a:blip>
          <a:stretch>
            <a:fillRect/>
          </a:stretch>
        </p:blipFill>
        <p:spPr>
          <a:xfrm>
            <a:off x="2815013" y="2728375"/>
            <a:ext cx="1905000" cy="12668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 name="Shape 80"/>
        <p:cNvGrpSpPr/>
        <p:nvPr/>
      </p:nvGrpSpPr>
      <p:grpSpPr>
        <a:xfrm>
          <a:off x="0" y="0"/>
          <a:ext cx="0" cy="0"/>
          <a:chOff x="0" y="0"/>
          <a:chExt cx="0" cy="0"/>
        </a:xfrm>
      </p:grpSpPr>
      <p:sp>
        <p:nvSpPr>
          <p:cNvPr id="81" name="Google Shape;81;p16"/>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b="1" lang="en">
                <a:solidFill>
                  <a:srgbClr val="351C75"/>
                </a:solidFill>
                <a:latin typeface="Libre Franklin"/>
                <a:ea typeface="Libre Franklin"/>
                <a:cs typeface="Libre Franklin"/>
                <a:sym typeface="Libre Franklin"/>
              </a:rPr>
              <a:t>How We Get Around</a:t>
            </a:r>
            <a:endParaRPr b="1">
              <a:solidFill>
                <a:srgbClr val="351C75"/>
              </a:solidFill>
              <a:latin typeface="Libre Franklin"/>
              <a:ea typeface="Libre Franklin"/>
              <a:cs typeface="Libre Franklin"/>
              <a:sym typeface="Libre Franklin"/>
            </a:endParaRPr>
          </a:p>
        </p:txBody>
      </p:sp>
      <p:sp>
        <p:nvSpPr>
          <p:cNvPr id="82" name="Google Shape;82;p16"/>
          <p:cNvSpPr txBox="1"/>
          <p:nvPr/>
        </p:nvSpPr>
        <p:spPr>
          <a:xfrm>
            <a:off x="311700" y="225038"/>
            <a:ext cx="3000000" cy="1716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1100">
                <a:solidFill>
                  <a:schemeClr val="dk1"/>
                </a:solidFill>
              </a:rPr>
              <a:t>Transportation Equity</a:t>
            </a:r>
            <a:endParaRPr b="1" sz="1100">
              <a:solidFill>
                <a:schemeClr val="dk1"/>
              </a:solidFill>
            </a:endParaRPr>
          </a:p>
          <a:p>
            <a:pPr indent="0" lvl="0" marL="0" rtl="0" algn="l">
              <a:lnSpc>
                <a:spcPct val="115000"/>
              </a:lnSpc>
              <a:spcBef>
                <a:spcPts val="0"/>
              </a:spcBef>
              <a:spcAft>
                <a:spcPts val="0"/>
              </a:spcAft>
              <a:buNone/>
            </a:pPr>
            <a:r>
              <a:rPr lang="en" sz="1100">
                <a:solidFill>
                  <a:schemeClr val="dk1"/>
                </a:solidFill>
              </a:rPr>
              <a:t>Explore different ways to reach key places in your community, like school, the library, or a grocery store, by walking, biking, public transit or car. Reflect on the potential benefits and challenges of each approach, and where the gaps are in making such trips accessible and sustainable for everyone.</a:t>
            </a:r>
            <a:endParaRPr/>
          </a:p>
        </p:txBody>
      </p:sp>
      <p:pic>
        <p:nvPicPr>
          <p:cNvPr id="83" name="Google Shape;83;p16"/>
          <p:cNvPicPr preferRelativeResize="0"/>
          <p:nvPr/>
        </p:nvPicPr>
        <p:blipFill>
          <a:blip r:embed="rId3">
            <a:alphaModFix/>
          </a:blip>
          <a:stretch>
            <a:fillRect/>
          </a:stretch>
        </p:blipFill>
        <p:spPr>
          <a:xfrm>
            <a:off x="3487050" y="385275"/>
            <a:ext cx="1895475" cy="1266825"/>
          </a:xfrm>
          <a:prstGeom prst="rect">
            <a:avLst/>
          </a:prstGeom>
          <a:noFill/>
          <a:ln>
            <a:noFill/>
          </a:ln>
        </p:spPr>
      </p:pic>
      <p:sp>
        <p:nvSpPr>
          <p:cNvPr id="84" name="Google Shape;84;p16"/>
          <p:cNvSpPr txBox="1"/>
          <p:nvPr/>
        </p:nvSpPr>
        <p:spPr>
          <a:xfrm>
            <a:off x="350600" y="2180925"/>
            <a:ext cx="3000000" cy="1522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1100">
                <a:solidFill>
                  <a:schemeClr val="dk1"/>
                </a:solidFill>
              </a:rPr>
              <a:t>My Dream Route Map</a:t>
            </a:r>
            <a:endParaRPr b="1" sz="1100">
              <a:solidFill>
                <a:schemeClr val="dk1"/>
              </a:solidFill>
            </a:endParaRPr>
          </a:p>
          <a:p>
            <a:pPr indent="0" lvl="0" marL="0" rtl="0" algn="l">
              <a:lnSpc>
                <a:spcPct val="115000"/>
              </a:lnSpc>
              <a:spcBef>
                <a:spcPts val="0"/>
              </a:spcBef>
              <a:spcAft>
                <a:spcPts val="0"/>
              </a:spcAft>
              <a:buNone/>
            </a:pPr>
            <a:r>
              <a:rPr lang="en" sz="1100">
                <a:solidFill>
                  <a:schemeClr val="dk1"/>
                </a:solidFill>
              </a:rPr>
              <a:t>Design a safer, greener way to move through the community. Map a dream route to school or another key destination, and propose changes — like bike lanes, shaded sidewalks or transit stops — that make streets more accessible and environmentally-friendly.</a:t>
            </a:r>
            <a:endParaRPr/>
          </a:p>
        </p:txBody>
      </p:sp>
      <p:pic>
        <p:nvPicPr>
          <p:cNvPr id="85" name="Google Shape;85;p16"/>
          <p:cNvPicPr preferRelativeResize="0"/>
          <p:nvPr/>
        </p:nvPicPr>
        <p:blipFill>
          <a:blip r:embed="rId4">
            <a:alphaModFix/>
          </a:blip>
          <a:stretch>
            <a:fillRect/>
          </a:stretch>
        </p:blipFill>
        <p:spPr>
          <a:xfrm>
            <a:off x="3487050" y="2180925"/>
            <a:ext cx="1895475" cy="1143000"/>
          </a:xfrm>
          <a:prstGeom prst="rect">
            <a:avLst/>
          </a:prstGeom>
          <a:noFill/>
          <a:ln>
            <a:noFill/>
          </a:ln>
        </p:spPr>
      </p:pic>
      <p:sp>
        <p:nvSpPr>
          <p:cNvPr id="86" name="Google Shape;86;p16"/>
          <p:cNvSpPr txBox="1"/>
          <p:nvPr/>
        </p:nvSpPr>
        <p:spPr>
          <a:xfrm>
            <a:off x="5737800" y="301350"/>
            <a:ext cx="3000000" cy="1132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1100">
                <a:solidFill>
                  <a:schemeClr val="dk1"/>
                </a:solidFill>
              </a:rPr>
              <a:t>Around the World Challenge</a:t>
            </a:r>
            <a:endParaRPr b="1" sz="1100">
              <a:solidFill>
                <a:schemeClr val="dk1"/>
              </a:solidFill>
            </a:endParaRPr>
          </a:p>
          <a:p>
            <a:pPr indent="0" lvl="0" marL="0" rtl="0" algn="l">
              <a:lnSpc>
                <a:spcPct val="115000"/>
              </a:lnSpc>
              <a:spcBef>
                <a:spcPts val="0"/>
              </a:spcBef>
              <a:spcAft>
                <a:spcPts val="0"/>
              </a:spcAft>
              <a:buNone/>
            </a:pPr>
            <a:r>
              <a:rPr lang="en" sz="1100">
                <a:solidFill>
                  <a:schemeClr val="dk1"/>
                </a:solidFill>
              </a:rPr>
              <a:t>Plan a low-emission race between global cities (e.g., Toronto to Tokyo). Consider different routes and travel options to reach your destination with lower emissions.</a:t>
            </a:r>
            <a:endParaRPr/>
          </a:p>
        </p:txBody>
      </p:sp>
      <p:pic>
        <p:nvPicPr>
          <p:cNvPr id="87" name="Google Shape;87;p16"/>
          <p:cNvPicPr preferRelativeResize="0"/>
          <p:nvPr/>
        </p:nvPicPr>
        <p:blipFill>
          <a:blip r:embed="rId5">
            <a:alphaModFix/>
          </a:blip>
          <a:stretch>
            <a:fillRect/>
          </a:stretch>
        </p:blipFill>
        <p:spPr>
          <a:xfrm>
            <a:off x="6576850" y="1491875"/>
            <a:ext cx="1895475" cy="1343025"/>
          </a:xfrm>
          <a:prstGeom prst="rect">
            <a:avLst/>
          </a:prstGeom>
          <a:noFill/>
          <a:ln>
            <a:noFill/>
          </a:ln>
        </p:spPr>
      </p:pic>
      <p:sp>
        <p:nvSpPr>
          <p:cNvPr id="88" name="Google Shape;88;p16"/>
          <p:cNvSpPr txBox="1"/>
          <p:nvPr/>
        </p:nvSpPr>
        <p:spPr>
          <a:xfrm>
            <a:off x="3417925" y="3702875"/>
            <a:ext cx="3000000" cy="1132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1100">
                <a:solidFill>
                  <a:schemeClr val="dk1"/>
                </a:solidFill>
              </a:rPr>
              <a:t>Getting Around Challenge (Take-Home)</a:t>
            </a:r>
            <a:endParaRPr b="1" sz="1100">
              <a:solidFill>
                <a:schemeClr val="dk1"/>
              </a:solidFill>
            </a:endParaRPr>
          </a:p>
          <a:p>
            <a:pPr indent="0" lvl="0" marL="0" rtl="0" algn="l">
              <a:lnSpc>
                <a:spcPct val="115000"/>
              </a:lnSpc>
              <a:spcBef>
                <a:spcPts val="0"/>
              </a:spcBef>
              <a:spcAft>
                <a:spcPts val="0"/>
              </a:spcAft>
              <a:buNone/>
            </a:pPr>
            <a:r>
              <a:rPr lang="en" sz="1100">
                <a:solidFill>
                  <a:schemeClr val="dk1"/>
                </a:solidFill>
              </a:rPr>
              <a:t>Work with your family to plan an eco-friendly trip – to school, the store or a local spot. Will you walk? Go by bus or bike? Reflect on what made it easy or hard.</a:t>
            </a:r>
            <a:endParaRPr/>
          </a:p>
        </p:txBody>
      </p:sp>
      <p:pic>
        <p:nvPicPr>
          <p:cNvPr id="89" name="Google Shape;89;p16"/>
          <p:cNvPicPr preferRelativeResize="0"/>
          <p:nvPr/>
        </p:nvPicPr>
        <p:blipFill>
          <a:blip r:embed="rId6">
            <a:alphaModFix/>
          </a:blip>
          <a:stretch>
            <a:fillRect/>
          </a:stretch>
        </p:blipFill>
        <p:spPr>
          <a:xfrm>
            <a:off x="6576850" y="3568850"/>
            <a:ext cx="1895475" cy="12668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17"/>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b="1" lang="en">
                <a:solidFill>
                  <a:srgbClr val="351C75"/>
                </a:solidFill>
                <a:latin typeface="Libre Franklin"/>
                <a:ea typeface="Libre Franklin"/>
                <a:cs typeface="Libre Franklin"/>
                <a:sym typeface="Libre Franklin"/>
              </a:rPr>
              <a:t>Our Stuff</a:t>
            </a:r>
            <a:endParaRPr b="1">
              <a:solidFill>
                <a:srgbClr val="351C75"/>
              </a:solidFill>
              <a:latin typeface="Libre Franklin"/>
              <a:ea typeface="Libre Franklin"/>
              <a:cs typeface="Libre Franklin"/>
              <a:sym typeface="Libre Franklin"/>
            </a:endParaRPr>
          </a:p>
        </p:txBody>
      </p:sp>
      <p:sp>
        <p:nvSpPr>
          <p:cNvPr id="95" name="Google Shape;95;p17"/>
          <p:cNvSpPr txBox="1"/>
          <p:nvPr/>
        </p:nvSpPr>
        <p:spPr>
          <a:xfrm>
            <a:off x="1877300" y="281900"/>
            <a:ext cx="3000000" cy="1132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1100">
                <a:solidFill>
                  <a:schemeClr val="dk1"/>
                </a:solidFill>
              </a:rPr>
              <a:t>Clothing Rewear &amp; Repair Challenge</a:t>
            </a:r>
            <a:endParaRPr b="1" sz="1100">
              <a:solidFill>
                <a:schemeClr val="dk1"/>
              </a:solidFill>
            </a:endParaRPr>
          </a:p>
          <a:p>
            <a:pPr indent="0" lvl="0" marL="0" rtl="0" algn="l">
              <a:lnSpc>
                <a:spcPct val="115000"/>
              </a:lnSpc>
              <a:spcBef>
                <a:spcPts val="0"/>
              </a:spcBef>
              <a:spcAft>
                <a:spcPts val="0"/>
              </a:spcAft>
              <a:buNone/>
            </a:pPr>
            <a:r>
              <a:rPr lang="en" sz="1100">
                <a:solidFill>
                  <a:schemeClr val="dk1"/>
                </a:solidFill>
              </a:rPr>
              <a:t>Explore how your clothing choices impact the planet. Choose one item to repair, thrift, swap or restyle — then share its story and why wearing what you already own matters.</a:t>
            </a:r>
            <a:endParaRPr/>
          </a:p>
        </p:txBody>
      </p:sp>
      <p:pic>
        <p:nvPicPr>
          <p:cNvPr id="96" name="Google Shape;96;p17"/>
          <p:cNvPicPr preferRelativeResize="0"/>
          <p:nvPr/>
        </p:nvPicPr>
        <p:blipFill>
          <a:blip r:embed="rId3">
            <a:alphaModFix/>
          </a:blip>
          <a:stretch>
            <a:fillRect/>
          </a:stretch>
        </p:blipFill>
        <p:spPr>
          <a:xfrm>
            <a:off x="4990425" y="281900"/>
            <a:ext cx="1914525" cy="1285875"/>
          </a:xfrm>
          <a:prstGeom prst="rect">
            <a:avLst/>
          </a:prstGeom>
          <a:noFill/>
          <a:ln>
            <a:noFill/>
          </a:ln>
        </p:spPr>
      </p:pic>
      <p:sp>
        <p:nvSpPr>
          <p:cNvPr id="97" name="Google Shape;97;p17"/>
          <p:cNvSpPr txBox="1"/>
          <p:nvPr/>
        </p:nvSpPr>
        <p:spPr>
          <a:xfrm>
            <a:off x="223200" y="1567775"/>
            <a:ext cx="2035800" cy="1522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1100">
                <a:solidFill>
                  <a:schemeClr val="dk1"/>
                </a:solidFill>
              </a:rPr>
              <a:t>Upcycle your Stuff Challenge</a:t>
            </a:r>
            <a:endParaRPr b="1" sz="1100">
              <a:solidFill>
                <a:schemeClr val="dk1"/>
              </a:solidFill>
            </a:endParaRPr>
          </a:p>
          <a:p>
            <a:pPr indent="0" lvl="0" marL="0" rtl="0" algn="l">
              <a:lnSpc>
                <a:spcPct val="115000"/>
              </a:lnSpc>
              <a:spcBef>
                <a:spcPts val="0"/>
              </a:spcBef>
              <a:spcAft>
                <a:spcPts val="0"/>
              </a:spcAft>
              <a:buNone/>
            </a:pPr>
            <a:r>
              <a:rPr lang="en" sz="1100">
                <a:solidFill>
                  <a:schemeClr val="dk1"/>
                </a:solidFill>
              </a:rPr>
              <a:t>Repurpose an old or broken item and tell the story of its new life. Explore how creative reuse reduces waste and sparks innovation.</a:t>
            </a:r>
            <a:endParaRPr/>
          </a:p>
        </p:txBody>
      </p:sp>
      <p:pic>
        <p:nvPicPr>
          <p:cNvPr id="98" name="Google Shape;98;p17"/>
          <p:cNvPicPr preferRelativeResize="0"/>
          <p:nvPr/>
        </p:nvPicPr>
        <p:blipFill>
          <a:blip r:embed="rId4">
            <a:alphaModFix/>
          </a:blip>
          <a:stretch>
            <a:fillRect/>
          </a:stretch>
        </p:blipFill>
        <p:spPr>
          <a:xfrm>
            <a:off x="2420038" y="1567775"/>
            <a:ext cx="1914525" cy="1285875"/>
          </a:xfrm>
          <a:prstGeom prst="rect">
            <a:avLst/>
          </a:prstGeom>
          <a:noFill/>
          <a:ln>
            <a:noFill/>
          </a:ln>
        </p:spPr>
      </p:pic>
      <p:sp>
        <p:nvSpPr>
          <p:cNvPr id="99" name="Google Shape;99;p17"/>
          <p:cNvSpPr txBox="1"/>
          <p:nvPr/>
        </p:nvSpPr>
        <p:spPr>
          <a:xfrm>
            <a:off x="6837650" y="1643113"/>
            <a:ext cx="2160600" cy="1132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1100">
                <a:solidFill>
                  <a:schemeClr val="dk1"/>
                </a:solidFill>
              </a:rPr>
              <a:t>True Cost Challenge</a:t>
            </a:r>
            <a:endParaRPr b="1" sz="1100">
              <a:solidFill>
                <a:schemeClr val="dk1"/>
              </a:solidFill>
            </a:endParaRPr>
          </a:p>
          <a:p>
            <a:pPr indent="0" lvl="0" marL="0" rtl="0" algn="l">
              <a:lnSpc>
                <a:spcPct val="115000"/>
              </a:lnSpc>
              <a:spcBef>
                <a:spcPts val="0"/>
              </a:spcBef>
              <a:spcAft>
                <a:spcPts val="0"/>
              </a:spcAft>
              <a:buNone/>
            </a:pPr>
            <a:r>
              <a:rPr lang="en" sz="1100">
                <a:solidFill>
                  <a:schemeClr val="dk1"/>
                </a:solidFill>
              </a:rPr>
              <a:t>Research how a product is made and its environmental impact over its full life span, and explore alternatives.</a:t>
            </a:r>
            <a:endParaRPr/>
          </a:p>
        </p:txBody>
      </p:sp>
      <p:pic>
        <p:nvPicPr>
          <p:cNvPr id="100" name="Google Shape;100;p17"/>
          <p:cNvPicPr preferRelativeResize="0"/>
          <p:nvPr/>
        </p:nvPicPr>
        <p:blipFill>
          <a:blip r:embed="rId5">
            <a:alphaModFix/>
          </a:blip>
          <a:stretch>
            <a:fillRect/>
          </a:stretch>
        </p:blipFill>
        <p:spPr>
          <a:xfrm>
            <a:off x="7028000" y="2851250"/>
            <a:ext cx="1914525" cy="1285875"/>
          </a:xfrm>
          <a:prstGeom prst="rect">
            <a:avLst/>
          </a:prstGeom>
          <a:noFill/>
          <a:ln>
            <a:noFill/>
          </a:ln>
        </p:spPr>
      </p:pic>
      <p:sp>
        <p:nvSpPr>
          <p:cNvPr id="101" name="Google Shape;101;p17"/>
          <p:cNvSpPr txBox="1"/>
          <p:nvPr/>
        </p:nvSpPr>
        <p:spPr>
          <a:xfrm>
            <a:off x="2493000" y="3089975"/>
            <a:ext cx="2079000" cy="1522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1100">
                <a:solidFill>
                  <a:schemeClr val="dk1"/>
                </a:solidFill>
              </a:rPr>
              <a:t>Stuff Swap Challenge (Take-Home)</a:t>
            </a:r>
            <a:endParaRPr b="1" sz="1100">
              <a:solidFill>
                <a:schemeClr val="dk1"/>
              </a:solidFill>
            </a:endParaRPr>
          </a:p>
          <a:p>
            <a:pPr indent="0" lvl="0" marL="0" rtl="0" algn="l">
              <a:lnSpc>
                <a:spcPct val="115000"/>
              </a:lnSpc>
              <a:spcBef>
                <a:spcPts val="0"/>
              </a:spcBef>
              <a:spcAft>
                <a:spcPts val="0"/>
              </a:spcAft>
              <a:buNone/>
            </a:pPr>
            <a:r>
              <a:rPr lang="en" sz="1100">
                <a:solidFill>
                  <a:schemeClr val="dk1"/>
                </a:solidFill>
              </a:rPr>
              <a:t>Organize or participate in a swap event for toys, clothes, books or tools. Reflect on how sharing builds community and reduces waste.</a:t>
            </a:r>
            <a:endParaRPr/>
          </a:p>
        </p:txBody>
      </p:sp>
      <p:pic>
        <p:nvPicPr>
          <p:cNvPr id="102" name="Google Shape;102;p17"/>
          <p:cNvPicPr preferRelativeResize="0"/>
          <p:nvPr/>
        </p:nvPicPr>
        <p:blipFill>
          <a:blip r:embed="rId6">
            <a:alphaModFix/>
          </a:blip>
          <a:stretch>
            <a:fillRect/>
          </a:stretch>
        </p:blipFill>
        <p:spPr>
          <a:xfrm>
            <a:off x="4669475" y="3196625"/>
            <a:ext cx="1914525" cy="12858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18"/>
          <p:cNvSpPr txBox="1"/>
          <p:nvPr>
            <p:ph idx="1" type="body"/>
          </p:nvPr>
        </p:nvSpPr>
        <p:spPr>
          <a:xfrm>
            <a:off x="438275" y="282025"/>
            <a:ext cx="5998800" cy="6051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b="1" lang="en">
                <a:solidFill>
                  <a:srgbClr val="351C75"/>
                </a:solidFill>
                <a:latin typeface="Libre Franklin"/>
                <a:ea typeface="Libre Franklin"/>
                <a:cs typeface="Libre Franklin"/>
                <a:sym typeface="Libre Franklin"/>
              </a:rPr>
              <a:t>Our Food</a:t>
            </a:r>
            <a:endParaRPr b="1">
              <a:solidFill>
                <a:srgbClr val="351C75"/>
              </a:solidFill>
              <a:latin typeface="Libre Franklin"/>
              <a:ea typeface="Libre Franklin"/>
              <a:cs typeface="Libre Franklin"/>
              <a:sym typeface="Libre Franklin"/>
            </a:endParaRPr>
          </a:p>
        </p:txBody>
      </p:sp>
      <p:sp>
        <p:nvSpPr>
          <p:cNvPr id="108" name="Google Shape;108;p18"/>
          <p:cNvSpPr txBox="1"/>
          <p:nvPr/>
        </p:nvSpPr>
        <p:spPr>
          <a:xfrm>
            <a:off x="355500" y="1553100"/>
            <a:ext cx="3000000" cy="938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1100">
                <a:solidFill>
                  <a:schemeClr val="dk1"/>
                </a:solidFill>
              </a:rPr>
              <a:t>Rescue My Lunch Challenge</a:t>
            </a:r>
            <a:endParaRPr b="1" sz="1100">
              <a:solidFill>
                <a:schemeClr val="dk1"/>
              </a:solidFill>
            </a:endParaRPr>
          </a:p>
          <a:p>
            <a:pPr indent="0" lvl="0" marL="0" rtl="0" algn="l">
              <a:lnSpc>
                <a:spcPct val="115000"/>
              </a:lnSpc>
              <a:spcBef>
                <a:spcPts val="0"/>
              </a:spcBef>
              <a:spcAft>
                <a:spcPts val="0"/>
              </a:spcAft>
              <a:buNone/>
            </a:pPr>
            <a:r>
              <a:rPr lang="en" sz="1100">
                <a:solidFill>
                  <a:schemeClr val="dk1"/>
                </a:solidFill>
              </a:rPr>
              <a:t>Track and reduce your lunch waste at home or school. Plan ways to use leftovers and share rescued recipes or ideas.</a:t>
            </a:r>
            <a:endParaRPr/>
          </a:p>
        </p:txBody>
      </p:sp>
      <p:pic>
        <p:nvPicPr>
          <p:cNvPr id="109" name="Google Shape;109;p18"/>
          <p:cNvPicPr preferRelativeResize="0"/>
          <p:nvPr/>
        </p:nvPicPr>
        <p:blipFill>
          <a:blip r:embed="rId3">
            <a:alphaModFix/>
          </a:blip>
          <a:stretch>
            <a:fillRect/>
          </a:stretch>
        </p:blipFill>
        <p:spPr>
          <a:xfrm>
            <a:off x="3355500" y="1553100"/>
            <a:ext cx="1914525" cy="1285875"/>
          </a:xfrm>
          <a:prstGeom prst="rect">
            <a:avLst/>
          </a:prstGeom>
          <a:noFill/>
          <a:ln>
            <a:noFill/>
          </a:ln>
        </p:spPr>
      </p:pic>
      <p:sp>
        <p:nvSpPr>
          <p:cNvPr id="110" name="Google Shape;110;p18"/>
          <p:cNvSpPr txBox="1"/>
          <p:nvPr/>
        </p:nvSpPr>
        <p:spPr>
          <a:xfrm>
            <a:off x="438275" y="3284575"/>
            <a:ext cx="2852700" cy="1716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1100">
                <a:solidFill>
                  <a:schemeClr val="dk1"/>
                </a:solidFill>
              </a:rPr>
              <a:t>Local Food Challenge</a:t>
            </a:r>
            <a:endParaRPr b="1" sz="1100">
              <a:solidFill>
                <a:schemeClr val="dk1"/>
              </a:solidFill>
            </a:endParaRPr>
          </a:p>
          <a:p>
            <a:pPr indent="0" lvl="0" marL="0" rtl="0" algn="l">
              <a:lnSpc>
                <a:spcPct val="115000"/>
              </a:lnSpc>
              <a:spcBef>
                <a:spcPts val="0"/>
              </a:spcBef>
              <a:spcAft>
                <a:spcPts val="0"/>
              </a:spcAft>
              <a:buNone/>
            </a:pPr>
            <a:r>
              <a:rPr lang="en" sz="1100">
                <a:solidFill>
                  <a:schemeClr val="dk1"/>
                </a:solidFill>
              </a:rPr>
              <a:t>Research where your food comes from and plan a meal using local or seasonal ingredients. Reflect on how the production, processing and transport of food affect its environmental impact, and how local production can support community resilience.</a:t>
            </a:r>
            <a:endParaRPr/>
          </a:p>
        </p:txBody>
      </p:sp>
      <p:pic>
        <p:nvPicPr>
          <p:cNvPr id="111" name="Google Shape;111;p18"/>
          <p:cNvPicPr preferRelativeResize="0"/>
          <p:nvPr/>
        </p:nvPicPr>
        <p:blipFill>
          <a:blip r:embed="rId4">
            <a:alphaModFix/>
          </a:blip>
          <a:stretch>
            <a:fillRect/>
          </a:stretch>
        </p:blipFill>
        <p:spPr>
          <a:xfrm>
            <a:off x="3355488" y="3284575"/>
            <a:ext cx="1914525" cy="1285875"/>
          </a:xfrm>
          <a:prstGeom prst="rect">
            <a:avLst/>
          </a:prstGeom>
          <a:noFill/>
          <a:ln>
            <a:noFill/>
          </a:ln>
        </p:spPr>
      </p:pic>
      <p:sp>
        <p:nvSpPr>
          <p:cNvPr id="112" name="Google Shape;112;p18"/>
          <p:cNvSpPr txBox="1"/>
          <p:nvPr/>
        </p:nvSpPr>
        <p:spPr>
          <a:xfrm>
            <a:off x="5666875" y="219150"/>
            <a:ext cx="3000000" cy="938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1100">
                <a:solidFill>
                  <a:schemeClr val="dk1"/>
                </a:solidFill>
              </a:rPr>
              <a:t>Community Connections Challenge</a:t>
            </a:r>
            <a:endParaRPr sz="1100">
              <a:solidFill>
                <a:schemeClr val="dk1"/>
              </a:solidFill>
            </a:endParaRPr>
          </a:p>
          <a:p>
            <a:pPr indent="0" lvl="0" marL="0" rtl="0" algn="l">
              <a:lnSpc>
                <a:spcPct val="115000"/>
              </a:lnSpc>
              <a:spcBef>
                <a:spcPts val="0"/>
              </a:spcBef>
              <a:spcAft>
                <a:spcPts val="0"/>
              </a:spcAft>
              <a:buNone/>
            </a:pPr>
            <a:r>
              <a:rPr lang="en" sz="1100">
                <a:solidFill>
                  <a:schemeClr val="dk1"/>
                </a:solidFill>
              </a:rPr>
              <a:t>Discover and reflect on local food businesses and other community players and their role in sustainability.</a:t>
            </a:r>
            <a:endParaRPr/>
          </a:p>
        </p:txBody>
      </p:sp>
      <p:pic>
        <p:nvPicPr>
          <p:cNvPr id="113" name="Google Shape;113;p18"/>
          <p:cNvPicPr preferRelativeResize="0"/>
          <p:nvPr/>
        </p:nvPicPr>
        <p:blipFill>
          <a:blip r:embed="rId5">
            <a:alphaModFix/>
          </a:blip>
          <a:stretch>
            <a:fillRect/>
          </a:stretch>
        </p:blipFill>
        <p:spPr>
          <a:xfrm>
            <a:off x="6752350" y="1300125"/>
            <a:ext cx="1914525" cy="1285875"/>
          </a:xfrm>
          <a:prstGeom prst="rect">
            <a:avLst/>
          </a:prstGeom>
          <a:noFill/>
          <a:ln>
            <a:noFill/>
          </a:ln>
        </p:spPr>
      </p:pic>
      <p:sp>
        <p:nvSpPr>
          <p:cNvPr id="114" name="Google Shape;114;p18"/>
          <p:cNvSpPr txBox="1"/>
          <p:nvPr/>
        </p:nvSpPr>
        <p:spPr>
          <a:xfrm>
            <a:off x="5619250" y="2667425"/>
            <a:ext cx="3352800" cy="938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1100">
                <a:solidFill>
                  <a:schemeClr val="dk1"/>
                </a:solidFill>
              </a:rPr>
              <a:t>Protein Swap Challenge (Take-Home)</a:t>
            </a:r>
            <a:endParaRPr b="1" sz="1100">
              <a:solidFill>
                <a:schemeClr val="dk1"/>
              </a:solidFill>
            </a:endParaRPr>
          </a:p>
          <a:p>
            <a:pPr indent="0" lvl="0" marL="0" rtl="0" algn="l">
              <a:lnSpc>
                <a:spcPct val="115000"/>
              </a:lnSpc>
              <a:spcBef>
                <a:spcPts val="0"/>
              </a:spcBef>
              <a:spcAft>
                <a:spcPts val="0"/>
              </a:spcAft>
              <a:buNone/>
            </a:pPr>
            <a:r>
              <a:rPr lang="en" sz="1100">
                <a:solidFill>
                  <a:schemeClr val="dk1"/>
                </a:solidFill>
              </a:rPr>
              <a:t>Try a plant-rich meal with your family. Explore new recipes and reflect on the experience, including taste, ease and what you enjoyed most.</a:t>
            </a:r>
            <a:endParaRPr/>
          </a:p>
        </p:txBody>
      </p:sp>
      <p:pic>
        <p:nvPicPr>
          <p:cNvPr id="115" name="Google Shape;115;p18"/>
          <p:cNvPicPr preferRelativeResize="0"/>
          <p:nvPr/>
        </p:nvPicPr>
        <p:blipFill>
          <a:blip r:embed="rId6">
            <a:alphaModFix/>
          </a:blip>
          <a:stretch>
            <a:fillRect/>
          </a:stretch>
        </p:blipFill>
        <p:spPr>
          <a:xfrm>
            <a:off x="7057525" y="3686938"/>
            <a:ext cx="1914525" cy="12858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19"/>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b="1" lang="en">
                <a:solidFill>
                  <a:srgbClr val="351C75"/>
                </a:solidFill>
                <a:latin typeface="Libre Franklin"/>
                <a:ea typeface="Libre Franklin"/>
                <a:cs typeface="Libre Franklin"/>
                <a:sym typeface="Libre Franklin"/>
              </a:rPr>
              <a:t>How We Celebrate and Play</a:t>
            </a:r>
            <a:endParaRPr b="1">
              <a:solidFill>
                <a:srgbClr val="351C75"/>
              </a:solidFill>
              <a:latin typeface="Libre Franklin"/>
              <a:ea typeface="Libre Franklin"/>
              <a:cs typeface="Libre Franklin"/>
              <a:sym typeface="Libre Franklin"/>
            </a:endParaRPr>
          </a:p>
        </p:txBody>
      </p:sp>
      <p:sp>
        <p:nvSpPr>
          <p:cNvPr id="121" name="Google Shape;121;p19"/>
          <p:cNvSpPr txBox="1"/>
          <p:nvPr/>
        </p:nvSpPr>
        <p:spPr>
          <a:xfrm>
            <a:off x="213675" y="305250"/>
            <a:ext cx="3000000" cy="1327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1100">
                <a:solidFill>
                  <a:schemeClr val="dk1"/>
                </a:solidFill>
              </a:rPr>
              <a:t>Our Traditions Challenge</a:t>
            </a:r>
            <a:endParaRPr b="1" sz="1100">
              <a:solidFill>
                <a:schemeClr val="dk1"/>
              </a:solidFill>
            </a:endParaRPr>
          </a:p>
          <a:p>
            <a:pPr indent="0" lvl="0" marL="0" rtl="0" algn="l">
              <a:lnSpc>
                <a:spcPct val="115000"/>
              </a:lnSpc>
              <a:spcBef>
                <a:spcPts val="0"/>
              </a:spcBef>
              <a:spcAft>
                <a:spcPts val="0"/>
              </a:spcAft>
              <a:buNone/>
            </a:pPr>
            <a:r>
              <a:rPr lang="en" sz="1100">
                <a:solidFill>
                  <a:schemeClr val="dk1"/>
                </a:solidFill>
              </a:rPr>
              <a:t>Reflect on a personal or cultural tradition (such as a birthday, holiday or community event) and find ways to make it more sustainable without losing what makes it meaningful.</a:t>
            </a:r>
            <a:endParaRPr/>
          </a:p>
        </p:txBody>
      </p:sp>
      <p:pic>
        <p:nvPicPr>
          <p:cNvPr id="122" name="Google Shape;122;p19"/>
          <p:cNvPicPr preferRelativeResize="0"/>
          <p:nvPr/>
        </p:nvPicPr>
        <p:blipFill>
          <a:blip r:embed="rId3">
            <a:alphaModFix/>
          </a:blip>
          <a:stretch>
            <a:fillRect/>
          </a:stretch>
        </p:blipFill>
        <p:spPr>
          <a:xfrm>
            <a:off x="3502300" y="359400"/>
            <a:ext cx="1838325" cy="1219200"/>
          </a:xfrm>
          <a:prstGeom prst="rect">
            <a:avLst/>
          </a:prstGeom>
          <a:noFill/>
          <a:ln>
            <a:noFill/>
          </a:ln>
        </p:spPr>
      </p:pic>
      <p:sp>
        <p:nvSpPr>
          <p:cNvPr id="123" name="Google Shape;123;p19"/>
          <p:cNvSpPr txBox="1"/>
          <p:nvPr/>
        </p:nvSpPr>
        <p:spPr>
          <a:xfrm>
            <a:off x="213675" y="1785275"/>
            <a:ext cx="4731300" cy="938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1100">
                <a:solidFill>
                  <a:schemeClr val="dk1"/>
                </a:solidFill>
              </a:rPr>
              <a:t>Sustai</a:t>
            </a:r>
            <a:r>
              <a:rPr b="1" lang="en" sz="1100">
                <a:solidFill>
                  <a:schemeClr val="dk1"/>
                </a:solidFill>
              </a:rPr>
              <a:t>nable Celebrations Challenge</a:t>
            </a:r>
            <a:endParaRPr b="1" sz="1100">
              <a:solidFill>
                <a:schemeClr val="dk1"/>
              </a:solidFill>
            </a:endParaRPr>
          </a:p>
          <a:p>
            <a:pPr indent="0" lvl="0" marL="0" rtl="0" algn="l">
              <a:lnSpc>
                <a:spcPct val="115000"/>
              </a:lnSpc>
              <a:spcBef>
                <a:spcPts val="0"/>
              </a:spcBef>
              <a:spcAft>
                <a:spcPts val="0"/>
              </a:spcAft>
              <a:buNone/>
            </a:pPr>
            <a:r>
              <a:rPr lang="en" sz="1100">
                <a:solidFill>
                  <a:schemeClr val="dk1"/>
                </a:solidFill>
              </a:rPr>
              <a:t>Explore how to celebrate meaningfully with a lower footprint. Design decorations, cards, or gifts using reused or recycled materials, and reflect on what truly makes holidays special.</a:t>
            </a:r>
            <a:endParaRPr/>
          </a:p>
        </p:txBody>
      </p:sp>
      <p:pic>
        <p:nvPicPr>
          <p:cNvPr id="124" name="Google Shape;124;p19"/>
          <p:cNvPicPr preferRelativeResize="0"/>
          <p:nvPr/>
        </p:nvPicPr>
        <p:blipFill>
          <a:blip r:embed="rId4">
            <a:alphaModFix/>
          </a:blip>
          <a:stretch>
            <a:fillRect/>
          </a:stretch>
        </p:blipFill>
        <p:spPr>
          <a:xfrm>
            <a:off x="311700" y="2782850"/>
            <a:ext cx="1885950" cy="1257300"/>
          </a:xfrm>
          <a:prstGeom prst="rect">
            <a:avLst/>
          </a:prstGeom>
          <a:noFill/>
          <a:ln>
            <a:noFill/>
          </a:ln>
        </p:spPr>
      </p:pic>
      <p:sp>
        <p:nvSpPr>
          <p:cNvPr id="125" name="Google Shape;125;p19"/>
          <p:cNvSpPr txBox="1"/>
          <p:nvPr/>
        </p:nvSpPr>
        <p:spPr>
          <a:xfrm>
            <a:off x="5768375" y="499950"/>
            <a:ext cx="3000000" cy="938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1100">
                <a:solidFill>
                  <a:schemeClr val="dk1"/>
                </a:solidFill>
              </a:rPr>
              <a:t>Nature Restoration Challenge</a:t>
            </a:r>
            <a:endParaRPr b="1" sz="1100">
              <a:solidFill>
                <a:schemeClr val="dk1"/>
              </a:solidFill>
            </a:endParaRPr>
          </a:p>
          <a:p>
            <a:pPr indent="0" lvl="0" marL="0" rtl="0" algn="l">
              <a:lnSpc>
                <a:spcPct val="115000"/>
              </a:lnSpc>
              <a:spcBef>
                <a:spcPts val="0"/>
              </a:spcBef>
              <a:spcAft>
                <a:spcPts val="0"/>
              </a:spcAft>
              <a:buNone/>
            </a:pPr>
            <a:r>
              <a:rPr lang="en" sz="1100">
                <a:solidFill>
                  <a:schemeClr val="dk1"/>
                </a:solidFill>
              </a:rPr>
              <a:t>Take action to restore a local green space. Plant native species, clean up an area or join a citizen science project.</a:t>
            </a:r>
            <a:endParaRPr/>
          </a:p>
        </p:txBody>
      </p:sp>
      <p:pic>
        <p:nvPicPr>
          <p:cNvPr id="126" name="Google Shape;126;p19"/>
          <p:cNvPicPr preferRelativeResize="0"/>
          <p:nvPr/>
        </p:nvPicPr>
        <p:blipFill>
          <a:blip r:embed="rId5">
            <a:alphaModFix/>
          </a:blip>
          <a:stretch>
            <a:fillRect/>
          </a:stretch>
        </p:blipFill>
        <p:spPr>
          <a:xfrm>
            <a:off x="5874725" y="1466075"/>
            <a:ext cx="1885950" cy="1257300"/>
          </a:xfrm>
          <a:prstGeom prst="rect">
            <a:avLst/>
          </a:prstGeom>
          <a:noFill/>
          <a:ln>
            <a:noFill/>
          </a:ln>
        </p:spPr>
      </p:pic>
      <p:sp>
        <p:nvSpPr>
          <p:cNvPr id="127" name="Google Shape;127;p19"/>
          <p:cNvSpPr txBox="1"/>
          <p:nvPr/>
        </p:nvSpPr>
        <p:spPr>
          <a:xfrm>
            <a:off x="3540950" y="3065025"/>
            <a:ext cx="3426300" cy="1132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1100">
                <a:solidFill>
                  <a:schemeClr val="dk1"/>
                </a:solidFill>
              </a:rPr>
              <a:t>Costume &amp; Decor Challenge (Take-Home)</a:t>
            </a:r>
            <a:endParaRPr b="1" sz="1100">
              <a:solidFill>
                <a:schemeClr val="dk1"/>
              </a:solidFill>
            </a:endParaRPr>
          </a:p>
          <a:p>
            <a:pPr indent="0" lvl="0" marL="0" rtl="0" algn="l">
              <a:lnSpc>
                <a:spcPct val="115000"/>
              </a:lnSpc>
              <a:spcBef>
                <a:spcPts val="0"/>
              </a:spcBef>
              <a:spcAft>
                <a:spcPts val="0"/>
              </a:spcAft>
              <a:buNone/>
            </a:pPr>
            <a:r>
              <a:rPr lang="en" sz="1100">
                <a:solidFill>
                  <a:schemeClr val="dk1"/>
                </a:solidFill>
              </a:rPr>
              <a:t>Create a costume or celebration decor from reused or recycled materials (e.g., for Halloween, a birthday or a school event). Share your design and how you brought it to life.</a:t>
            </a:r>
            <a:endParaRPr/>
          </a:p>
        </p:txBody>
      </p:sp>
      <p:pic>
        <p:nvPicPr>
          <p:cNvPr id="128" name="Google Shape;128;p19"/>
          <p:cNvPicPr preferRelativeResize="0"/>
          <p:nvPr/>
        </p:nvPicPr>
        <p:blipFill>
          <a:blip r:embed="rId6">
            <a:alphaModFix/>
          </a:blip>
          <a:stretch>
            <a:fillRect/>
          </a:stretch>
        </p:blipFill>
        <p:spPr>
          <a:xfrm>
            <a:off x="7067275" y="3065025"/>
            <a:ext cx="1885950" cy="12573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20"/>
          <p:cNvSpPr txBox="1"/>
          <p:nvPr>
            <p:ph idx="1" type="body"/>
          </p:nvPr>
        </p:nvSpPr>
        <p:spPr>
          <a:xfrm>
            <a:off x="311700" y="4230575"/>
            <a:ext cx="3710100" cy="6051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b="1" lang="en">
                <a:solidFill>
                  <a:srgbClr val="351C75"/>
                </a:solidFill>
                <a:latin typeface="Libre Franklin"/>
                <a:ea typeface="Libre Franklin"/>
                <a:cs typeface="Libre Franklin"/>
                <a:sym typeface="Libre Franklin"/>
              </a:rPr>
              <a:t>Video Challenges</a:t>
            </a:r>
            <a:endParaRPr b="1">
              <a:solidFill>
                <a:srgbClr val="351C75"/>
              </a:solidFill>
              <a:latin typeface="Libre Franklin"/>
              <a:ea typeface="Libre Franklin"/>
              <a:cs typeface="Libre Franklin"/>
              <a:sym typeface="Libre Franklin"/>
            </a:endParaRPr>
          </a:p>
        </p:txBody>
      </p:sp>
      <p:sp>
        <p:nvSpPr>
          <p:cNvPr id="134" name="Google Shape;134;p20"/>
          <p:cNvSpPr txBox="1"/>
          <p:nvPr/>
        </p:nvSpPr>
        <p:spPr>
          <a:xfrm>
            <a:off x="311700" y="326500"/>
            <a:ext cx="4456800" cy="86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100">
                <a:solidFill>
                  <a:schemeClr val="dk1"/>
                </a:solidFill>
              </a:rPr>
              <a:t>Live Net Zero Video Challenge: A Message to Canadians</a:t>
            </a:r>
            <a:endParaRPr b="1" sz="1100">
              <a:solidFill>
                <a:schemeClr val="dk1"/>
              </a:solidFill>
            </a:endParaRPr>
          </a:p>
          <a:p>
            <a:pPr indent="0" lvl="0" marL="0" rtl="0" algn="l">
              <a:spcBef>
                <a:spcPts val="0"/>
              </a:spcBef>
              <a:spcAft>
                <a:spcPts val="0"/>
              </a:spcAft>
              <a:buNone/>
            </a:pPr>
            <a:r>
              <a:rPr lang="en" sz="1100">
                <a:solidFill>
                  <a:schemeClr val="dk1"/>
                </a:solidFill>
              </a:rPr>
              <a:t>Create a short, powerful message that calls for Canadians to step up and take responsibility for a livable future. </a:t>
            </a:r>
            <a:r>
              <a:rPr lang="en" sz="1100">
                <a:solidFill>
                  <a:schemeClr val="dk1"/>
                </a:solidFill>
              </a:rPr>
              <a:t>Show</a:t>
            </a:r>
            <a:r>
              <a:rPr lang="en" sz="1100">
                <a:solidFill>
                  <a:schemeClr val="dk1"/>
                </a:solidFill>
              </a:rPr>
              <a:t> why action matters and how people across the country can help create change.</a:t>
            </a:r>
            <a:endParaRPr sz="1100">
              <a:solidFill>
                <a:schemeClr val="dk1"/>
              </a:solidFill>
            </a:endParaRPr>
          </a:p>
        </p:txBody>
      </p:sp>
      <p:pic>
        <p:nvPicPr>
          <p:cNvPr id="135" name="Google Shape;135;p20"/>
          <p:cNvPicPr preferRelativeResize="0"/>
          <p:nvPr/>
        </p:nvPicPr>
        <p:blipFill>
          <a:blip r:embed="rId3">
            <a:alphaModFix/>
          </a:blip>
          <a:stretch>
            <a:fillRect/>
          </a:stretch>
        </p:blipFill>
        <p:spPr>
          <a:xfrm>
            <a:off x="5845575" y="326500"/>
            <a:ext cx="2902125" cy="1939600"/>
          </a:xfrm>
          <a:prstGeom prst="rect">
            <a:avLst/>
          </a:prstGeom>
          <a:noFill/>
          <a:ln>
            <a:noFill/>
          </a:ln>
        </p:spPr>
      </p:pic>
      <p:sp>
        <p:nvSpPr>
          <p:cNvPr id="136" name="Google Shape;136;p20"/>
          <p:cNvSpPr txBox="1"/>
          <p:nvPr/>
        </p:nvSpPr>
        <p:spPr>
          <a:xfrm>
            <a:off x="267075" y="1679325"/>
            <a:ext cx="5960400" cy="1716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1100">
                <a:solidFill>
                  <a:schemeClr val="dk1"/>
                </a:solidFill>
              </a:rPr>
              <a:t>You can also submit a video to the following Classroom Challenges:</a:t>
            </a:r>
            <a:endParaRPr b="1" sz="1100">
              <a:solidFill>
                <a:schemeClr val="dk1"/>
              </a:solidFill>
            </a:endParaRPr>
          </a:p>
          <a:p>
            <a:pPr indent="-298450" lvl="0" marL="457200" rtl="0" algn="l">
              <a:lnSpc>
                <a:spcPct val="115000"/>
              </a:lnSpc>
              <a:spcBef>
                <a:spcPts val="0"/>
              </a:spcBef>
              <a:spcAft>
                <a:spcPts val="0"/>
              </a:spcAft>
              <a:buClr>
                <a:schemeClr val="dk1"/>
              </a:buClr>
              <a:buSzPts val="1100"/>
              <a:buAutoNum type="arabicPeriod"/>
            </a:pPr>
            <a:r>
              <a:rPr lang="en" sz="1100">
                <a:solidFill>
                  <a:schemeClr val="dk1"/>
                </a:solidFill>
              </a:rPr>
              <a:t>Power Down Challenge</a:t>
            </a:r>
            <a:endParaRPr sz="1100">
              <a:solidFill>
                <a:schemeClr val="dk1"/>
              </a:solidFill>
            </a:endParaRPr>
          </a:p>
          <a:p>
            <a:pPr indent="-298450" lvl="0" marL="457200" rtl="0" algn="l">
              <a:lnSpc>
                <a:spcPct val="115000"/>
              </a:lnSpc>
              <a:spcBef>
                <a:spcPts val="0"/>
              </a:spcBef>
              <a:spcAft>
                <a:spcPts val="0"/>
              </a:spcAft>
              <a:buClr>
                <a:schemeClr val="dk1"/>
              </a:buClr>
              <a:buSzPts val="1100"/>
              <a:buAutoNum type="arabicPeriod"/>
            </a:pPr>
            <a:r>
              <a:rPr lang="en" sz="1100">
                <a:solidFill>
                  <a:schemeClr val="dk1"/>
                </a:solidFill>
              </a:rPr>
              <a:t>Clothing Rewear &amp; Repair Challenge</a:t>
            </a:r>
            <a:endParaRPr sz="1100">
              <a:solidFill>
                <a:schemeClr val="dk1"/>
              </a:solidFill>
            </a:endParaRPr>
          </a:p>
          <a:p>
            <a:pPr indent="-298450" lvl="0" marL="457200" rtl="0" algn="l">
              <a:lnSpc>
                <a:spcPct val="115000"/>
              </a:lnSpc>
              <a:spcBef>
                <a:spcPts val="0"/>
              </a:spcBef>
              <a:spcAft>
                <a:spcPts val="0"/>
              </a:spcAft>
              <a:buClr>
                <a:schemeClr val="dk1"/>
              </a:buClr>
              <a:buSzPts val="1100"/>
              <a:buAutoNum type="arabicPeriod"/>
            </a:pPr>
            <a:r>
              <a:rPr lang="en" sz="1100">
                <a:solidFill>
                  <a:schemeClr val="dk1"/>
                </a:solidFill>
              </a:rPr>
              <a:t>True Cost Challenge</a:t>
            </a:r>
            <a:endParaRPr sz="1100">
              <a:solidFill>
                <a:schemeClr val="dk1"/>
              </a:solidFill>
            </a:endParaRPr>
          </a:p>
          <a:p>
            <a:pPr indent="-298450" lvl="0" marL="457200" rtl="0" algn="l">
              <a:lnSpc>
                <a:spcPct val="115000"/>
              </a:lnSpc>
              <a:spcBef>
                <a:spcPts val="0"/>
              </a:spcBef>
              <a:spcAft>
                <a:spcPts val="0"/>
              </a:spcAft>
              <a:buClr>
                <a:schemeClr val="dk1"/>
              </a:buClr>
              <a:buSzPts val="1100"/>
              <a:buAutoNum type="arabicPeriod"/>
            </a:pPr>
            <a:r>
              <a:rPr lang="en" sz="1100">
                <a:solidFill>
                  <a:schemeClr val="dk1"/>
                </a:solidFill>
              </a:rPr>
              <a:t>Stuff Swap Challenge</a:t>
            </a:r>
            <a:endParaRPr sz="1100">
              <a:solidFill>
                <a:schemeClr val="dk1"/>
              </a:solidFill>
            </a:endParaRPr>
          </a:p>
          <a:p>
            <a:pPr indent="-298450" lvl="0" marL="457200" rtl="0" algn="l">
              <a:lnSpc>
                <a:spcPct val="115000"/>
              </a:lnSpc>
              <a:spcBef>
                <a:spcPts val="0"/>
              </a:spcBef>
              <a:spcAft>
                <a:spcPts val="0"/>
              </a:spcAft>
              <a:buClr>
                <a:schemeClr val="dk1"/>
              </a:buClr>
              <a:buSzPts val="1100"/>
              <a:buAutoNum type="arabicPeriod"/>
            </a:pPr>
            <a:r>
              <a:rPr lang="en" sz="1100">
                <a:solidFill>
                  <a:schemeClr val="dk1"/>
                </a:solidFill>
              </a:rPr>
              <a:t>Our Traditions Challenge</a:t>
            </a:r>
            <a:endParaRPr sz="1100">
              <a:solidFill>
                <a:schemeClr val="dk1"/>
              </a:solidFill>
            </a:endParaRPr>
          </a:p>
          <a:p>
            <a:pPr indent="-298450" lvl="0" marL="457200" rtl="0" algn="l">
              <a:lnSpc>
                <a:spcPct val="115000"/>
              </a:lnSpc>
              <a:spcBef>
                <a:spcPts val="0"/>
              </a:spcBef>
              <a:spcAft>
                <a:spcPts val="0"/>
              </a:spcAft>
              <a:buClr>
                <a:schemeClr val="dk1"/>
              </a:buClr>
              <a:buSzPts val="1100"/>
              <a:buAutoNum type="arabicPeriod"/>
            </a:pPr>
            <a:r>
              <a:rPr lang="en" sz="1100">
                <a:solidFill>
                  <a:schemeClr val="dk1"/>
                </a:solidFill>
              </a:rPr>
              <a:t>Costume &amp; Decor Challenge</a:t>
            </a:r>
            <a:endParaRPr sz="1100">
              <a:solidFill>
                <a:schemeClr val="dk1"/>
              </a:solidFill>
            </a:endParaRPr>
          </a:p>
          <a:p>
            <a:pPr indent="-298450" lvl="0" marL="457200" rtl="0" algn="l">
              <a:lnSpc>
                <a:spcPct val="115000"/>
              </a:lnSpc>
              <a:spcBef>
                <a:spcPts val="0"/>
              </a:spcBef>
              <a:spcAft>
                <a:spcPts val="0"/>
              </a:spcAft>
              <a:buClr>
                <a:schemeClr val="dk1"/>
              </a:buClr>
              <a:buSzPts val="1100"/>
              <a:buAutoNum type="arabicPeriod"/>
            </a:pPr>
            <a:r>
              <a:rPr lang="en" sz="1100">
                <a:solidFill>
                  <a:schemeClr val="dk1"/>
                </a:solidFill>
              </a:rPr>
              <a:t>Nature Restoration Challenge</a:t>
            </a:r>
            <a:endParaRPr sz="1100">
              <a:solidFill>
                <a:schemeClr val="dk1"/>
              </a:solidFill>
            </a:endParaRPr>
          </a:p>
        </p:txBody>
      </p:sp>
      <p:sp>
        <p:nvSpPr>
          <p:cNvPr id="137" name="Google Shape;137;p20"/>
          <p:cNvSpPr txBox="1"/>
          <p:nvPr/>
        </p:nvSpPr>
        <p:spPr>
          <a:xfrm>
            <a:off x="311700" y="3335175"/>
            <a:ext cx="3580200" cy="801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900">
                <a:solidFill>
                  <a:schemeClr val="dk1"/>
                </a:solidFill>
              </a:rPr>
              <a:t>* Important: There may be additional proof for these 7 Challenges. Please ensure that any videos submitted as proof for these 7 Challenges do not include student names or clearly identifiable faces.</a:t>
            </a:r>
            <a:endParaRPr/>
          </a:p>
        </p:txBody>
      </p:sp>
      <p:pic>
        <p:nvPicPr>
          <p:cNvPr id="138" name="Google Shape;138;p20"/>
          <p:cNvPicPr preferRelativeResize="0"/>
          <p:nvPr/>
        </p:nvPicPr>
        <p:blipFill>
          <a:blip r:embed="rId4">
            <a:alphaModFix/>
          </a:blip>
          <a:stretch>
            <a:fillRect/>
          </a:stretch>
        </p:blipFill>
        <p:spPr>
          <a:xfrm>
            <a:off x="6852225" y="2334663"/>
            <a:ext cx="1895475" cy="1266825"/>
          </a:xfrm>
          <a:prstGeom prst="rect">
            <a:avLst/>
          </a:prstGeom>
          <a:noFill/>
          <a:ln>
            <a:noFill/>
          </a:ln>
        </p:spPr>
      </p:pic>
      <p:pic>
        <p:nvPicPr>
          <p:cNvPr id="139" name="Google Shape;139;p20"/>
          <p:cNvPicPr preferRelativeResize="0"/>
          <p:nvPr/>
        </p:nvPicPr>
        <p:blipFill>
          <a:blip r:embed="rId5">
            <a:alphaModFix/>
          </a:blip>
          <a:stretch>
            <a:fillRect/>
          </a:stretch>
        </p:blipFill>
        <p:spPr>
          <a:xfrm>
            <a:off x="6852225" y="3731025"/>
            <a:ext cx="1895475" cy="1266825"/>
          </a:xfrm>
          <a:prstGeom prst="rect">
            <a:avLst/>
          </a:prstGeom>
          <a:noFill/>
          <a:ln>
            <a:noFill/>
          </a:ln>
        </p:spPr>
      </p:pic>
      <p:pic>
        <p:nvPicPr>
          <p:cNvPr id="140" name="Google Shape;140;p20"/>
          <p:cNvPicPr preferRelativeResize="0"/>
          <p:nvPr/>
        </p:nvPicPr>
        <p:blipFill>
          <a:blip r:embed="rId6">
            <a:alphaModFix/>
          </a:blip>
          <a:stretch>
            <a:fillRect/>
          </a:stretch>
        </p:blipFill>
        <p:spPr>
          <a:xfrm>
            <a:off x="4776300" y="3731025"/>
            <a:ext cx="1895475" cy="1266825"/>
          </a:xfrm>
          <a:prstGeom prst="rect">
            <a:avLst/>
          </a:prstGeom>
          <a:noFill/>
          <a:ln>
            <a:noFill/>
          </a:ln>
        </p:spPr>
      </p:pic>
      <p:pic>
        <p:nvPicPr>
          <p:cNvPr id="141" name="Google Shape;141;p20"/>
          <p:cNvPicPr preferRelativeResize="0"/>
          <p:nvPr/>
        </p:nvPicPr>
        <p:blipFill>
          <a:blip r:embed="rId7">
            <a:alphaModFix/>
          </a:blip>
          <a:stretch>
            <a:fillRect/>
          </a:stretch>
        </p:blipFill>
        <p:spPr>
          <a:xfrm>
            <a:off x="4343316" y="2334675"/>
            <a:ext cx="2282459" cy="1284600"/>
          </a:xfrm>
          <a:prstGeom prst="rect">
            <a:avLst/>
          </a:prstGeom>
          <a:noFill/>
          <a:ln>
            <a:noFill/>
          </a:ln>
        </p:spPr>
      </p:pic>
      <p:sp>
        <p:nvSpPr>
          <p:cNvPr id="142" name="Google Shape;142;p20"/>
          <p:cNvSpPr txBox="1"/>
          <p:nvPr/>
        </p:nvSpPr>
        <p:spPr>
          <a:xfrm>
            <a:off x="376650" y="1134975"/>
            <a:ext cx="3580200" cy="482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900">
                <a:solidFill>
                  <a:schemeClr val="dk1"/>
                </a:solidFill>
              </a:rPr>
              <a:t>* Important: Please sign the release form - these can show your face / have clearly </a:t>
            </a:r>
            <a:r>
              <a:rPr lang="en" sz="900">
                <a:solidFill>
                  <a:schemeClr val="dk1"/>
                </a:solidFill>
              </a:rPr>
              <a:t>identifiable</a:t>
            </a:r>
            <a:r>
              <a:rPr lang="en" sz="900">
                <a:solidFill>
                  <a:schemeClr val="dk1"/>
                </a:solidFill>
              </a:rPr>
              <a:t> faces. [Be an influencer.]</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